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3" r:id="rId7"/>
    <p:sldId id="265" r:id="rId8"/>
    <p:sldId id="262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2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6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8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9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2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9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8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7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3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9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4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8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E73FD-2C38-3B40-87BF-EE585DD5D5D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38E40-BC62-3944-8F02-FE6027D5C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1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3973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Persuasion in Politics: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A View from Political Science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15" y="3648091"/>
            <a:ext cx="8125796" cy="229468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Howard </a:t>
            </a:r>
            <a:r>
              <a:rPr lang="en-US" dirty="0" err="1" smtClean="0">
                <a:latin typeface="Times New Roman"/>
                <a:cs typeface="Times New Roman"/>
              </a:rPr>
              <a:t>Lavine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Arleen C. Carlson Professor of Political Science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University of Minnesota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965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Do Facts Persuade?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30000"/>
            </a:pPr>
            <a:r>
              <a:rPr lang="is-IS" dirty="0" smtClean="0">
                <a:solidFill>
                  <a:srgbClr val="FF0000"/>
                </a:solidFill>
                <a:latin typeface="Times New Roman"/>
                <a:cs typeface="Times New Roman"/>
              </a:rPr>
              <a:t>Two Persuasive Facts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E</a:t>
            </a:r>
            <a:r>
              <a:rPr lang="is-IS" dirty="0" smtClean="0">
                <a:latin typeface="Times New Roman"/>
                <a:cs typeface="Times New Roman"/>
              </a:rPr>
              <a:t>conomic growth in election year</a:t>
            </a:r>
          </a:p>
          <a:p>
            <a:pPr lvl="1"/>
            <a:r>
              <a:rPr lang="is-IS" dirty="0" smtClean="0">
                <a:latin typeface="Times New Roman"/>
                <a:cs typeface="Times New Roman"/>
              </a:rPr>
              <a:t># of terms of incumbent administration</a:t>
            </a:r>
            <a:endParaRPr lang="en-US" dirty="0" smtClean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is-IS" dirty="0">
              <a:latin typeface="Times New Roman"/>
              <a:cs typeface="Times New Roman"/>
            </a:endParaRPr>
          </a:p>
          <a:p>
            <a:pPr>
              <a:buSzPct val="130000"/>
            </a:pPr>
            <a:r>
              <a:rPr lang="is-IS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Facts (largely) don’t persuade. Why?</a:t>
            </a:r>
          </a:p>
          <a:p>
            <a:pPr lvl="1">
              <a:buSzPct val="130000"/>
            </a:pPr>
            <a:r>
              <a:rPr lang="is-IS" dirty="0" smtClean="0">
                <a:latin typeface="Times New Roman"/>
                <a:cs typeface="Times New Roman"/>
              </a:rPr>
              <a:t> Elite polarization          mass tribal identities</a:t>
            </a:r>
          </a:p>
          <a:p>
            <a:pPr lvl="1">
              <a:buSzPct val="130000"/>
            </a:pPr>
            <a:r>
              <a:rPr lang="en-US" dirty="0" smtClean="0">
                <a:latin typeface="Times New Roman"/>
                <a:cs typeface="Times New Roman"/>
              </a:rPr>
              <a:t>V</a:t>
            </a:r>
            <a:r>
              <a:rPr lang="is-IS" dirty="0" smtClean="0">
                <a:latin typeface="Times New Roman"/>
                <a:cs typeface="Times New Roman"/>
              </a:rPr>
              <a:t>oters motivated by psychological (not policy) benefits</a:t>
            </a:r>
          </a:p>
          <a:p>
            <a:pPr lvl="1">
              <a:buSzPct val="130000"/>
            </a:pPr>
            <a:r>
              <a:rPr lang="en-US" dirty="0" smtClean="0">
                <a:latin typeface="Times New Roman"/>
                <a:cs typeface="Times New Roman"/>
              </a:rPr>
              <a:t>F</a:t>
            </a:r>
            <a:r>
              <a:rPr lang="is-IS" dirty="0" smtClean="0">
                <a:latin typeface="Times New Roman"/>
                <a:cs typeface="Times New Roman"/>
              </a:rPr>
              <a:t>acts are contested in partisan media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19034" y="4364895"/>
            <a:ext cx="692600" cy="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83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How </a:t>
            </a:r>
            <a:r>
              <a:rPr lang="en-US" i="1" dirty="0" smtClean="0">
                <a:latin typeface="Times New Roman"/>
                <a:cs typeface="Times New Roman"/>
              </a:rPr>
              <a:t>Does</a:t>
            </a:r>
            <a:r>
              <a:rPr lang="en-US" dirty="0" smtClean="0">
                <a:latin typeface="Times New Roman"/>
                <a:cs typeface="Times New Roman"/>
              </a:rPr>
              <a:t> Political Persuasion Work?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Heterogeneity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Not everyone persuaded through the same means</a:t>
            </a: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>
              <a:buSzPct val="130000"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Political Engagement</a:t>
            </a:r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Engaged citizens (expressive motivation)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Unengaged citizens (instrumental motivation)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r>
              <a:rPr lang="en-US" i="1" dirty="0" smtClean="0">
                <a:latin typeface="Times New Roman"/>
                <a:cs typeface="Times New Roman"/>
              </a:rPr>
              <a:t>To change an opinion, we need to understand the motivational basis of the current opinion.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665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  <a:cs typeface="Times New Roman"/>
              </a:rPr>
              <a:t>Political Engagement and </a:t>
            </a:r>
            <a:br>
              <a:rPr lang="en-US" sz="3600" dirty="0" smtClean="0">
                <a:latin typeface="Times New Roman"/>
                <a:cs typeface="Times New Roman"/>
              </a:rPr>
            </a:br>
            <a:r>
              <a:rPr lang="en-US" sz="3600" dirty="0" smtClean="0">
                <a:latin typeface="Times New Roman"/>
                <a:cs typeface="Times New Roman"/>
              </a:rPr>
              <a:t>Psychological Motivation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70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latin typeface="Times"/>
                <a:cs typeface="Times"/>
              </a:rPr>
              <a:t>Among politically </a:t>
            </a:r>
            <a:r>
              <a:rPr lang="en-US" sz="2600" i="1" dirty="0" smtClean="0">
                <a:latin typeface="Times"/>
                <a:cs typeface="Times"/>
              </a:rPr>
              <a:t>engaged</a:t>
            </a:r>
            <a:r>
              <a:rPr lang="en-US" sz="2600" dirty="0" smtClean="0">
                <a:latin typeface="Times"/>
                <a:cs typeface="Times"/>
              </a:rPr>
              <a:t> citizens, economic preferences are </a:t>
            </a:r>
            <a:r>
              <a:rPr lang="en-US" sz="2600" i="1" dirty="0" smtClean="0">
                <a:latin typeface="Times"/>
                <a:cs typeface="Times"/>
              </a:rPr>
              <a:t>symbolic.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  <a:latin typeface="Times"/>
                <a:cs typeface="Times"/>
              </a:rPr>
              <a:t>They express the desire for group allegiance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latin typeface="Times"/>
                <a:cs typeface="Times"/>
              </a:rPr>
              <a:t>Among </a:t>
            </a:r>
            <a:r>
              <a:rPr lang="en-US" sz="2600" i="1" dirty="0" smtClean="0">
                <a:latin typeface="Times"/>
                <a:cs typeface="Times"/>
              </a:rPr>
              <a:t>unengaged</a:t>
            </a:r>
            <a:r>
              <a:rPr lang="en-US" sz="2600" dirty="0" smtClean="0">
                <a:latin typeface="Times"/>
                <a:cs typeface="Times"/>
              </a:rPr>
              <a:t> citizens, economic preference are </a:t>
            </a:r>
            <a:r>
              <a:rPr lang="en-US" sz="2600" i="1" dirty="0" smtClean="0">
                <a:latin typeface="Times"/>
                <a:cs typeface="Times"/>
              </a:rPr>
              <a:t>instrumental.</a:t>
            </a:r>
            <a:endParaRPr lang="en-US" sz="2600" dirty="0" smtClean="0">
              <a:latin typeface="Times"/>
              <a:cs typeface="Times"/>
            </a:endParaRPr>
          </a:p>
          <a:p>
            <a:pPr marL="434340" lvl="1" indent="-342900"/>
            <a:r>
              <a:rPr lang="en-US" sz="2400" i="1" dirty="0" smtClean="0">
                <a:solidFill>
                  <a:srgbClr val="FF0000"/>
                </a:solidFill>
                <a:latin typeface="Times"/>
                <a:cs typeface="Times"/>
              </a:rPr>
              <a:t>They express the desire for social protection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79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/>
                <a:cs typeface="Times New Roman"/>
              </a:rPr>
              <a:t>Persuasion among the Engaged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82"/>
            <a:ext cx="843437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Engaged citizens form p</a:t>
            </a:r>
            <a:r>
              <a:rPr lang="en-US" sz="2400" dirty="0" smtClean="0">
                <a:latin typeface="Times New Roman"/>
                <a:cs typeface="Times New Roman"/>
              </a:rPr>
              <a:t>artisan attachments on the basis </a:t>
            </a:r>
            <a:r>
              <a:rPr lang="en-US" sz="2400" dirty="0">
                <a:latin typeface="Times New Roman"/>
                <a:cs typeface="Times New Roman"/>
              </a:rPr>
              <a:t>of </a:t>
            </a:r>
            <a:r>
              <a:rPr lang="en-US" sz="2400" dirty="0" smtClean="0">
                <a:latin typeface="Times New Roman"/>
                <a:cs typeface="Times New Roman"/>
              </a:rPr>
              <a:t>“dispositional sorting” and “cultural resonance.” </a:t>
            </a:r>
            <a:r>
              <a:rPr lang="en-US" sz="2400" dirty="0" smtClean="0">
                <a:latin typeface="Times New Roman"/>
                <a:cs typeface="Times New Roman"/>
              </a:rPr>
              <a:t>Then, </a:t>
            </a:r>
            <a:r>
              <a:rPr lang="en-US" sz="2400" dirty="0" smtClean="0">
                <a:latin typeface="Times New Roman"/>
                <a:cs typeface="Times New Roman"/>
              </a:rPr>
              <a:t>they proceed </a:t>
            </a:r>
            <a:r>
              <a:rPr lang="en-US" sz="2400" dirty="0">
                <a:latin typeface="Times New Roman"/>
                <a:cs typeface="Times New Roman"/>
              </a:rPr>
              <a:t>to </a:t>
            </a:r>
            <a:r>
              <a:rPr lang="en-US" sz="2400" dirty="0" smtClean="0">
                <a:latin typeface="Times New Roman"/>
                <a:cs typeface="Times New Roman"/>
              </a:rPr>
              <a:t>toe the party line on policy issues.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Clr>
                <a:srgbClr val="FF6600"/>
              </a:buClr>
              <a:buSzPct val="106000"/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Clr>
                <a:srgbClr val="FF6600"/>
              </a:buClr>
              <a:buSzPct val="106000"/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38600" y="5257799"/>
            <a:ext cx="1195378" cy="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67000" y="4724399"/>
            <a:ext cx="1371600" cy="990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God, Guns, </a:t>
            </a:r>
          </a:p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5233978" y="4724399"/>
            <a:ext cx="1524000" cy="9906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Identify with Republicans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757978" y="5257799"/>
            <a:ext cx="762000" cy="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19978" y="4800599"/>
            <a:ext cx="1371600" cy="9143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Oppose</a:t>
            </a:r>
          </a:p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Social Welfare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4724398"/>
            <a:ext cx="1517200" cy="11886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Needs for Order, Certainty and Security</a:t>
            </a:r>
            <a:endParaRPr lang="en-US" sz="2000" dirty="0" smtClean="0">
              <a:latin typeface="Times New Roman"/>
              <a:cs typeface="Times New Roman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74400" y="5257799"/>
            <a:ext cx="692600" cy="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1981200" y="3276600"/>
            <a:ext cx="533400" cy="2209800"/>
          </a:xfrm>
          <a:prstGeom prst="leftBrace">
            <a:avLst>
              <a:gd name="adj1" fmla="val 8333"/>
              <a:gd name="adj2" fmla="val 491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5400000">
            <a:off x="4305300" y="3238500"/>
            <a:ext cx="533400" cy="2286000"/>
          </a:xfrm>
          <a:prstGeom prst="leftBrace">
            <a:avLst>
              <a:gd name="adj1" fmla="val 8333"/>
              <a:gd name="adj2" fmla="val 491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5400000">
            <a:off x="6629400" y="3276600"/>
            <a:ext cx="533400" cy="2209800"/>
          </a:xfrm>
          <a:prstGeom prst="leftBrace">
            <a:avLst>
              <a:gd name="adj1" fmla="val 8333"/>
              <a:gd name="adj2" fmla="val 491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66800" y="3657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Dispositional Sorting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5200" y="36576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Cultural Resonance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3099137"/>
            <a:ext cx="2423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*Partisan Cue-Taking</a:t>
            </a:r>
          </a:p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*Cultural Framing</a:t>
            </a:r>
          </a:p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*Elite Signaling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34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/>
                <a:cs typeface="Times New Roman"/>
              </a:rPr>
              <a:t>Persuasion among the Unengaged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494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Times"/>
                <a:cs typeface="Times"/>
              </a:rPr>
              <a:t>The </a:t>
            </a:r>
            <a:r>
              <a:rPr lang="en-US" sz="2400" dirty="0" smtClean="0">
                <a:latin typeface="Times"/>
                <a:cs typeface="Times"/>
              </a:rPr>
              <a:t>stronger one’s needs for order, certainty and security, the greater the desire for government protection against the rough edges of capitalism.</a:t>
            </a:r>
          </a:p>
          <a:p>
            <a:pPr marL="0" indent="0">
              <a:buNone/>
            </a:pPr>
            <a:endParaRPr lang="en-US" dirty="0">
              <a:latin typeface="Times"/>
              <a:cs typeface="Time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00600" y="4140292"/>
            <a:ext cx="1371600" cy="990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Support</a:t>
            </a:r>
          </a:p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Social</a:t>
            </a:r>
          </a:p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Welfare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508084" y="4140292"/>
            <a:ext cx="1775968" cy="11576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Needs for Order, Certainty and Security</a:t>
            </a:r>
            <a:endParaRPr lang="en-US" sz="2000" dirty="0" smtClean="0">
              <a:latin typeface="Times New Roman"/>
              <a:cs typeface="Times New Roman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84052" y="4650992"/>
            <a:ext cx="1516548" cy="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3206781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*Natural </a:t>
            </a:r>
            <a:r>
              <a:rPr lang="en-US" sz="2000" dirty="0" smtClean="0">
                <a:latin typeface="Times New Roman"/>
                <a:cs typeface="Times New Roman"/>
              </a:rPr>
              <a:t>Resonance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10" name="Left Brace 9"/>
          <p:cNvSpPr/>
          <p:nvPr/>
        </p:nvSpPr>
        <p:spPr>
          <a:xfrm rot="5400000">
            <a:off x="3733800" y="2768692"/>
            <a:ext cx="533400" cy="2209800"/>
          </a:xfrm>
          <a:prstGeom prst="leftBrace">
            <a:avLst>
              <a:gd name="adj1" fmla="val 8333"/>
              <a:gd name="adj2" fmla="val 491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7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Three Moving Parts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Individual-level</a:t>
            </a:r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Psychological dispositions (e.g., personality)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Political Engagement (knowledge/interest)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>
              <a:buSzPct val="130000"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Contextual</a:t>
            </a:r>
          </a:p>
          <a:p>
            <a:pPr marL="45720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dirty="0" smtClean="0">
                <a:latin typeface="Times New Roman"/>
                <a:cs typeface="Times New Roman"/>
              </a:rPr>
              <a:t>- Elite political communication (cueing, framing,</a:t>
            </a:r>
          </a:p>
          <a:p>
            <a:pPr marL="457200" lvl="1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 signaling)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481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230"/>
            <a:ext cx="8229600" cy="5202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/>
                <a:cs typeface="Times New Roman"/>
              </a:rPr>
              <a:t>If polarization is about ideology</a:t>
            </a:r>
            <a:r>
              <a:rPr lang="is-IS" sz="3000" b="1" dirty="0" smtClean="0">
                <a:latin typeface="Times New Roman"/>
                <a:cs typeface="Times New Roman"/>
              </a:rPr>
              <a:t>…</a:t>
            </a:r>
          </a:p>
          <a:p>
            <a:pPr marL="0" indent="0">
              <a:buNone/>
            </a:pPr>
            <a:endParaRPr lang="en-US" sz="30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000" i="1" dirty="0" smtClean="0">
                <a:latin typeface="Times New Roman"/>
                <a:cs typeface="Times New Roman"/>
              </a:rPr>
              <a:t>Liberal</a:t>
            </a:r>
            <a:r>
              <a:rPr lang="en-US" sz="3000" dirty="0" smtClean="0">
                <a:latin typeface="Times New Roman"/>
                <a:cs typeface="Times New Roman"/>
              </a:rPr>
              <a:t> Republican 		      </a:t>
            </a:r>
            <a:r>
              <a:rPr lang="en-US" sz="3000" i="1" dirty="0" smtClean="0">
                <a:latin typeface="Times New Roman"/>
                <a:cs typeface="Times New Roman"/>
                <a:sym typeface="Wingdings"/>
              </a:rPr>
              <a:t>Liberal</a:t>
            </a:r>
            <a:r>
              <a:rPr lang="en-US" sz="3000" dirty="0" smtClean="0">
                <a:latin typeface="Times New Roman"/>
                <a:cs typeface="Times New Roman"/>
                <a:sym typeface="Wingdings"/>
              </a:rPr>
              <a:t> Democrat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/>
                <a:cs typeface="Times New Roman"/>
                <a:sym typeface="Wingdings"/>
              </a:rPr>
              <a:t>         (1960s)                               (today)</a:t>
            </a:r>
          </a:p>
          <a:p>
            <a:pPr marL="0" indent="0">
              <a:buNone/>
            </a:pPr>
            <a:endParaRPr lang="en-US" sz="3000" dirty="0">
              <a:latin typeface="Times New Roman"/>
              <a:cs typeface="Times New Roman"/>
              <a:sym typeface="Wingdings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/>
                <a:cs typeface="Times New Roman"/>
                <a:sym typeface="Wingdings"/>
              </a:rPr>
              <a:t>If polarization is about party loyalty</a:t>
            </a:r>
            <a:r>
              <a:rPr lang="is-IS" sz="3000" b="1" dirty="0" smtClean="0">
                <a:latin typeface="Times New Roman"/>
                <a:cs typeface="Times New Roman"/>
                <a:sym typeface="Wingdings"/>
              </a:rPr>
              <a:t>…</a:t>
            </a:r>
            <a:endParaRPr lang="is-IS" sz="3000" dirty="0" smtClean="0">
              <a:latin typeface="Times New Roman"/>
              <a:cs typeface="Times New Roman"/>
              <a:sym typeface="Wingdings"/>
            </a:endParaRPr>
          </a:p>
          <a:p>
            <a:pPr marL="0" indent="0">
              <a:buNone/>
            </a:pPr>
            <a:endParaRPr lang="en-US" sz="3000" dirty="0" smtClean="0">
              <a:latin typeface="Times New Roman"/>
              <a:cs typeface="Times New Roman"/>
              <a:sym typeface="Wingdings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/>
                <a:cs typeface="Times New Roman"/>
                <a:sym typeface="Wingdings"/>
              </a:rPr>
              <a:t>Liberal </a:t>
            </a:r>
            <a:r>
              <a:rPr lang="en-US" sz="3000" i="1" dirty="0" smtClean="0">
                <a:latin typeface="Times New Roman"/>
                <a:cs typeface="Times New Roman"/>
                <a:sym typeface="Wingdings"/>
              </a:rPr>
              <a:t>Republican</a:t>
            </a:r>
            <a:r>
              <a:rPr lang="en-US" sz="3000" dirty="0" smtClean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3000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3000" dirty="0" smtClean="0">
                <a:latin typeface="Times New Roman"/>
                <a:cs typeface="Times New Roman"/>
                <a:sym typeface="Wingdings"/>
              </a:rPr>
              <a:t>           Conservative </a:t>
            </a:r>
            <a:r>
              <a:rPr lang="en-US" sz="3000" i="1" dirty="0" smtClean="0">
                <a:latin typeface="Times New Roman"/>
                <a:cs typeface="Times New Roman"/>
                <a:sym typeface="Wingdings"/>
              </a:rPr>
              <a:t>Republican</a:t>
            </a:r>
          </a:p>
          <a:p>
            <a:pPr marL="0" indent="0">
              <a:buNone/>
            </a:pPr>
            <a:r>
              <a:rPr lang="en-US" sz="3000" dirty="0">
                <a:latin typeface="Times New Roman"/>
                <a:cs typeface="Times New Roman"/>
                <a:sym typeface="Wingdings"/>
              </a:rPr>
              <a:t> </a:t>
            </a:r>
            <a:r>
              <a:rPr lang="en-US" sz="3000" dirty="0" smtClean="0">
                <a:latin typeface="Times New Roman"/>
                <a:cs typeface="Times New Roman"/>
                <a:sym typeface="Wingdings"/>
              </a:rPr>
              <a:t>        (1960s)                               (today)</a:t>
            </a:r>
            <a:endParaRPr lang="en-US" sz="3000" dirty="0" smtClean="0">
              <a:latin typeface="Times New Roman"/>
              <a:cs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422780" y="2006526"/>
            <a:ext cx="0" cy="450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078471" y="1981858"/>
            <a:ext cx="4344309" cy="99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78471" y="2006526"/>
            <a:ext cx="0" cy="450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16881" y="4686950"/>
            <a:ext cx="0" cy="450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172572" y="4662282"/>
            <a:ext cx="4344309" cy="99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72572" y="4686950"/>
            <a:ext cx="0" cy="450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600183" y="2609874"/>
            <a:ext cx="11739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493887" y="5349089"/>
            <a:ext cx="11739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9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0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288</Words>
  <Application>Microsoft Macintosh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Persuasion in Politics: A View from Political Science</vt:lpstr>
      <vt:lpstr>Do Facts Persuade? </vt:lpstr>
      <vt:lpstr>How Does Political Persuasion Work?</vt:lpstr>
      <vt:lpstr>Political Engagement and  Psychological Motivation</vt:lpstr>
      <vt:lpstr>Persuasion among the Engaged</vt:lpstr>
      <vt:lpstr>Persuasion among the Unengaged</vt:lpstr>
      <vt:lpstr>Three Moving Parts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 in Politics: A View from Political Science</dc:title>
  <dc:creator>&lt;user&gt;</dc:creator>
  <cp:lastModifiedBy>&lt;user&gt;</cp:lastModifiedBy>
  <cp:revision>19</cp:revision>
  <dcterms:created xsi:type="dcterms:W3CDTF">2017-10-12T17:18:41Z</dcterms:created>
  <dcterms:modified xsi:type="dcterms:W3CDTF">2017-10-12T19:34:11Z</dcterms:modified>
</cp:coreProperties>
</file>