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6" r:id="rId2"/>
    <p:sldId id="264" r:id="rId3"/>
    <p:sldId id="280" r:id="rId4"/>
    <p:sldId id="279" r:id="rId5"/>
    <p:sldId id="265" r:id="rId6"/>
    <p:sldId id="285" r:id="rId7"/>
    <p:sldId id="277" r:id="rId8"/>
    <p:sldId id="267" r:id="rId9"/>
    <p:sldId id="281" r:id="rId10"/>
    <p:sldId id="282" r:id="rId11"/>
    <p:sldId id="283" r:id="rId12"/>
    <p:sldId id="270" r:id="rId13"/>
    <p:sldId id="284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547"/>
  </p:normalViewPr>
  <p:slideViewPr>
    <p:cSldViewPr snapToGrid="0" snapToObjects="1">
      <p:cViewPr varScale="1">
        <p:scale>
          <a:sx n="117" d="100"/>
          <a:sy n="117" d="100"/>
        </p:scale>
        <p:origin x="20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A90A3-0EAF-1040-B712-0FB0EE635511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7397A-4FD3-1E4A-A1A1-64CBA973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-persuasion</a:t>
            </a:r>
            <a:r>
              <a:rPr lang="en-US" baseline="0" dirty="0" smtClean="0"/>
              <a:t> in journalism</a:t>
            </a:r>
          </a:p>
          <a:p>
            <a:r>
              <a:rPr lang="en-US" baseline="0" dirty="0" smtClean="0"/>
              <a:t>-persuasion based on psych research</a:t>
            </a:r>
          </a:p>
          <a:p>
            <a:r>
              <a:rPr lang="en-US" baseline="0" dirty="0" smtClean="0"/>
              <a:t>-science not not politics or law reporter, so no Ferguson, but science plays role in political debate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77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-anoth</a:t>
            </a:r>
            <a:r>
              <a:rPr lang="en-US" baseline="0" dirty="0" smtClean="0"/>
              <a:t>er way to avoid </a:t>
            </a:r>
            <a:r>
              <a:rPr lang="en-US" baseline="0" dirty="0" err="1" smtClean="0"/>
              <a:t>alientating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respect to get respect.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25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Science and politics</a:t>
            </a:r>
            <a:r>
              <a:rPr lang="en-US" baseline="0" dirty="0" smtClean="0"/>
              <a:t> integrated. Both rely on evidence and opinion. </a:t>
            </a:r>
          </a:p>
          <a:p>
            <a:r>
              <a:rPr lang="en-US" baseline="0" dirty="0" smtClean="0"/>
              <a:t>Persuade, educate, engage -&gt; understand frustratingly and inspiringly </a:t>
            </a:r>
            <a:r>
              <a:rPr lang="en-US" baseline="0" smtClean="0"/>
              <a:t>irrational people 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0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prove something</a:t>
            </a:r>
            <a:r>
              <a:rPr lang="en-US" baseline="0" dirty="0" smtClean="0"/>
              <a:t> true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Evidence and counterevidence.</a:t>
            </a:r>
          </a:p>
          <a:p>
            <a:r>
              <a:rPr lang="en-US" baseline="0" dirty="0" smtClean="0"/>
              <a:t>Instead of persuaded, informed and interested.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6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just what and how but story.</a:t>
            </a:r>
            <a:r>
              <a:rPr lang="en-US" baseline="0" dirty="0" smtClean="0"/>
              <a:t> Ask or answer. </a:t>
            </a:r>
            <a:endParaRPr lang="en-US" dirty="0" smtClean="0"/>
          </a:p>
          <a:p>
            <a:r>
              <a:rPr lang="en-US" dirty="0" smtClean="0"/>
              <a:t>Origin: Passions, contagious.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Autobio</a:t>
            </a:r>
            <a:r>
              <a:rPr lang="en-US" baseline="0" dirty="0" smtClean="0"/>
              <a:t>. Context.</a:t>
            </a:r>
          </a:p>
          <a:p>
            <a:r>
              <a:rPr lang="en-US" baseline="0" dirty="0" smtClean="0"/>
              <a:t>Counterintuitive: Heart of study. But reproducibility. </a:t>
            </a:r>
          </a:p>
          <a:p>
            <a:r>
              <a:rPr lang="en-US" baseline="0" dirty="0" smtClean="0"/>
              <a:t>Examples: Less abstract. Applies to world. Humanize. </a:t>
            </a:r>
          </a:p>
          <a:p>
            <a:r>
              <a:rPr lang="en-US" baseline="0" dirty="0" smtClean="0"/>
              <a:t>	David Pizarro, Michael Dukakis </a:t>
            </a:r>
          </a:p>
          <a:p>
            <a:r>
              <a:rPr lang="en-US" baseline="0" dirty="0" smtClean="0"/>
              <a:t>Advice: Psych useful.</a:t>
            </a:r>
          </a:p>
          <a:p>
            <a:r>
              <a:rPr lang="en-US" baseline="0" dirty="0" smtClean="0"/>
              <a:t>Next: Open questions. Caveats, inspire excitement.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2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-Communicators charismatic. Neil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deGrasse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Tyson,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Mary Roach</a:t>
            </a:r>
            <a:r>
              <a:rPr lang="en-US" dirty="0" smtClean="0">
                <a:effectLst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-Get ideas across.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3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-Research</a:t>
            </a:r>
            <a:r>
              <a:rPr lang="en-US" baseline="0" dirty="0" smtClean="0">
                <a:effectLst/>
              </a:rPr>
              <a:t> on charisma; can learn. 8 tactics.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-Writing:</a:t>
            </a:r>
            <a:r>
              <a:rPr lang="en-US" baseline="0" dirty="0" smtClean="0">
                <a:effectLst/>
              </a:rPr>
              <a:t> Write conversationally. Read aloud.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-Overhype.</a:t>
            </a:r>
            <a:r>
              <a:rPr lang="en-US" baseline="0" dirty="0" smtClean="0"/>
              <a:t> </a:t>
            </a:r>
            <a:r>
              <a:rPr lang="en-US" dirty="0" smtClean="0"/>
              <a:t>Clicks or sales. Surprising new science</a:t>
            </a:r>
            <a:r>
              <a:rPr lang="en-US" baseline="0" dirty="0" smtClean="0"/>
              <a:t> of X.</a:t>
            </a:r>
            <a:endParaRPr lang="en-US" dirty="0" smtClean="0"/>
          </a:p>
          <a:p>
            <a:r>
              <a:rPr lang="en-US" dirty="0" smtClean="0"/>
              <a:t>-Gladwell</a:t>
            </a:r>
            <a:r>
              <a:rPr lang="en-US" baseline="0" dirty="0" smtClean="0"/>
              <a:t> great storyteller but sets you up. Called master of counterintuitive, but </a:t>
            </a:r>
            <a:r>
              <a:rPr lang="en-US" dirty="0" smtClean="0"/>
              <a:t>Blink intuition,</a:t>
            </a:r>
            <a:r>
              <a:rPr lang="en-US" baseline="0" dirty="0" smtClean="0"/>
              <a:t> Outliers luck and hard work. </a:t>
            </a:r>
          </a:p>
          <a:p>
            <a:r>
              <a:rPr lang="en-US" baseline="0" dirty="0" smtClean="0"/>
              <a:t>-Risk losing trust.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00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 intellectual</a:t>
            </a:r>
          </a:p>
          <a:p>
            <a:r>
              <a:rPr lang="en-US" dirty="0" smtClean="0"/>
              <a:t>Too</a:t>
            </a:r>
            <a:r>
              <a:rPr lang="en-US" baseline="0" dirty="0" smtClean="0"/>
              <a:t> many jokes</a:t>
            </a:r>
          </a:p>
          <a:p>
            <a:r>
              <a:rPr lang="en-US" baseline="0" dirty="0" smtClean="0"/>
              <a:t>Too many studies</a:t>
            </a:r>
          </a:p>
          <a:p>
            <a:r>
              <a:rPr lang="en-US" baseline="0" dirty="0" smtClean="0"/>
              <a:t>If at a loss for whom to target, target yourself minus the expertise. At least then voice authentic.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73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Political attitudes</a:t>
            </a:r>
            <a:r>
              <a:rPr lang="en-US" baseline="0" dirty="0" smtClean="0"/>
              <a:t> affect views on science.</a:t>
            </a:r>
          </a:p>
          <a:p>
            <a:r>
              <a:rPr lang="en-US" baseline="0" dirty="0" smtClean="0"/>
              <a:t>Motivated reasoning.</a:t>
            </a:r>
          </a:p>
          <a:p>
            <a:r>
              <a:rPr lang="en-US" baseline="0" dirty="0" smtClean="0"/>
              <a:t>We believe what we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r>
              <a:rPr lang="en-US" baseline="0" dirty="0" smtClean="0"/>
              <a:t> -&gt; objective costs and benefits. </a:t>
            </a:r>
            <a:endParaRPr lang="en-US" dirty="0" smtClean="0"/>
          </a:p>
          <a:p>
            <a:r>
              <a:rPr lang="en-US" dirty="0" smtClean="0"/>
              <a:t>Don’t recite facts. Don’t deny human nature and call people stupid</a:t>
            </a:r>
            <a:r>
              <a:rPr lang="en-US" baseline="0" dirty="0" smtClean="0"/>
              <a:t> or ignorant.</a:t>
            </a:r>
          </a:p>
          <a:p>
            <a:r>
              <a:rPr lang="en-US" baseline="0" dirty="0" smtClean="0"/>
              <a:t>Make medicine easier to swallow. Palatable solutions. Regulatory and free market solutions.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397A-4FD3-1E4A-A1A1-64CBA97337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1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Persuasion</a:t>
            </a:r>
            <a:br>
              <a:rPr lang="en-US" sz="5400" dirty="0" smtClean="0"/>
            </a:br>
            <a:r>
              <a:rPr lang="en-US" sz="5400" dirty="0" smtClean="0"/>
              <a:t>in </a:t>
            </a:r>
            <a:br>
              <a:rPr lang="en-US" sz="5400" dirty="0" smtClean="0"/>
            </a:br>
            <a:r>
              <a:rPr lang="en-US" sz="5400" dirty="0" smtClean="0"/>
              <a:t>science journalism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170434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Matthew hutson</a:t>
            </a:r>
          </a:p>
          <a:p>
            <a:r>
              <a:rPr lang="en-US" dirty="0" smtClean="0"/>
              <a:t>	The University of Minnesota 10/13/17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718"/>
                <a:ext cx="6915150" cy="85118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Policy </a:t>
                </a:r>
                <a:r>
                  <a:rPr lang="en-US" b="1" dirty="0">
                    <a:latin typeface="Helvetica" charset="0"/>
                    <a:ea typeface="Helvetica" charset="0"/>
                    <a:cs typeface="Helvetica" charset="0"/>
                  </a:rPr>
                  <a:t>-&gt;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Science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718"/>
                <a:ext cx="6915150" cy="851187"/>
              </a:xfrm>
              <a:blipFill rotWithShape="0">
                <a:blip r:embed="rId3"/>
                <a:stretch>
                  <a:fillRect l="-2646" b="-2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30"/>
            <a:ext cx="7620000" cy="518922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Motivated reasoning affects views on: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Climate change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	Is it real and caused by humans?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Death penalty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	Does it deter crime?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Contraceptives in sex </a:t>
            </a:r>
            <a:r>
              <a:rPr lang="en-US" sz="2600" dirty="0" err="1" smtClean="0">
                <a:solidFill>
                  <a:schemeClr val="tx2"/>
                </a:solidFill>
              </a:rPr>
              <a:t>ed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Does it reduce teen pregnancy, STDs?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Forceful interrogation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Does it produce intel? </a:t>
            </a:r>
          </a:p>
          <a:p>
            <a:r>
              <a:rPr lang="en-US" sz="2600" dirty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Stem cell research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  <a:endParaRPr lang="en-US" sz="2600" dirty="0"/>
          </a:p>
          <a:p>
            <a:r>
              <a:rPr lang="en-US" sz="2600" dirty="0"/>
              <a:t>	</a:t>
            </a:r>
            <a:r>
              <a:rPr lang="en-US" sz="2600" dirty="0" smtClean="0"/>
              <a:t>Does it lead to cures?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7900" y="5692140"/>
            <a:ext cx="263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(Campbell </a:t>
            </a:r>
            <a:r>
              <a:rPr lang="en-US" smtClean="0"/>
              <a:t>&amp; Kay, 2014; Liu </a:t>
            </a:r>
            <a:r>
              <a:rPr lang="en-US" dirty="0"/>
              <a:t>&amp; Ditto, 2013) </a:t>
            </a:r>
          </a:p>
        </p:txBody>
      </p:sp>
    </p:spTree>
    <p:extLst>
      <p:ext uri="{BB962C8B-B14F-4D97-AF65-F5344CB8AC3E}">
        <p14:creationId xmlns:p14="http://schemas.microsoft.com/office/powerpoint/2010/main" val="8068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He’s </a:t>
            </a:r>
            <a:r>
              <a:rPr lang="en-US" dirty="0" err="1" smtClean="0"/>
              <a:t>baaaaack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scarecrow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17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76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0262"/>
          </a:xfrm>
        </p:spPr>
        <p:txBody>
          <a:bodyPr/>
          <a:lstStyle/>
          <a:p>
            <a:r>
              <a:rPr lang="en-US" dirty="0" err="1" smtClean="0"/>
              <a:t>STEELMANning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710"/>
            <a:ext cx="7620000" cy="501745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You </a:t>
            </a:r>
            <a:r>
              <a:rPr lang="en-US" sz="2400" dirty="0"/>
              <a:t>should attempt to re-express your target’s position so clearly, vividly, and fairly that your target says, “Thanks, I wish I’d thought of putting it that way.”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You should list any points of agreement (especially if they are not matters of general or widespread agreement).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You should mention anything you have learned from your target.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Only then are you permitted to say so much as a word of rebuttal or criticism</a:t>
            </a:r>
            <a:r>
              <a:rPr lang="en-US" sz="2400" dirty="0" smtClean="0"/>
              <a:t>.</a:t>
            </a:r>
            <a:endParaRPr lang="en-US" sz="2400" dirty="0"/>
          </a:p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—</a:t>
            </a:r>
            <a:r>
              <a:rPr lang="en-US" sz="2400" dirty="0" err="1" smtClean="0">
                <a:solidFill>
                  <a:schemeClr val="tx2"/>
                </a:solidFill>
              </a:rPr>
              <a:t>Anatol</a:t>
            </a:r>
            <a:r>
              <a:rPr lang="en-US" sz="2400" dirty="0" smtClean="0">
                <a:solidFill>
                  <a:schemeClr val="tx2"/>
                </a:solidFill>
              </a:rPr>
              <a:t> Rapaport via Daniel Dennett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1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718"/>
                <a:ext cx="6926580" cy="85118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Science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latin typeface="Helvetica" charset="0"/>
                    <a:ea typeface="Helvetica" charset="0"/>
                    <a:cs typeface="Helvetica" charset="0"/>
                  </a:rPr>
                  <a:t>&lt;-&gt;</a:t>
                </a:r>
                <a:r>
                  <a:rPr lang="en-US" dirty="0" smtClean="0"/>
                  <a:t> policy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718"/>
                <a:ext cx="6926580" cy="851187"/>
              </a:xfrm>
              <a:blipFill rotWithShape="0">
                <a:blip r:embed="rId3"/>
                <a:stretch>
                  <a:fillRect b="-2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2524"/>
            <a:ext cx="7620000" cy="3773714"/>
          </a:xfrm>
        </p:spPr>
      </p:pic>
    </p:spTree>
    <p:extLst>
      <p:ext uri="{BB962C8B-B14F-4D97-AF65-F5344CB8AC3E}">
        <p14:creationId xmlns:p14="http://schemas.microsoft.com/office/powerpoint/2010/main" val="13097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for</a:t>
            </a:r>
            <a:br>
              <a:rPr lang="en-US" dirty="0" smtClean="0"/>
            </a:br>
            <a:r>
              <a:rPr lang="en-US" dirty="0" smtClean="0"/>
              <a:t>science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Field Guide for Science </a:t>
            </a:r>
            <a:r>
              <a:rPr lang="en-US" dirty="0" smtClean="0"/>
              <a:t>Writers </a:t>
            </a:r>
            <a:r>
              <a:rPr lang="en-US" b="0" dirty="0" smtClean="0"/>
              <a:t>(Blum, Knudson, </a:t>
            </a:r>
            <a:r>
              <a:rPr lang="en-US" b="0" dirty="0" err="1" smtClean="0"/>
              <a:t>Henig</a:t>
            </a:r>
            <a:r>
              <a:rPr lang="en-US" b="0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Science Writers' </a:t>
            </a:r>
            <a:r>
              <a:rPr lang="en-US" dirty="0" smtClean="0"/>
              <a:t>Handbook </a:t>
            </a:r>
            <a:r>
              <a:rPr lang="en-US" b="0" dirty="0" smtClean="0"/>
              <a:t>(</a:t>
            </a:r>
            <a:r>
              <a:rPr lang="en-US" b="0" dirty="0" err="1" smtClean="0"/>
              <a:t>SciLance</a:t>
            </a:r>
            <a:r>
              <a:rPr lang="en-US" b="0" dirty="0" smtClean="0"/>
              <a:t>)</a:t>
            </a:r>
          </a:p>
          <a:p>
            <a:endParaRPr lang="en-US" dirty="0"/>
          </a:p>
          <a:p>
            <a:r>
              <a:rPr lang="en-US" dirty="0"/>
              <a:t>Ideas into </a:t>
            </a:r>
            <a:r>
              <a:rPr lang="en-US" dirty="0" smtClean="0"/>
              <a:t>Words </a:t>
            </a:r>
            <a:r>
              <a:rPr lang="en-US" b="0" dirty="0" smtClean="0"/>
              <a:t>(Hancock)</a:t>
            </a:r>
          </a:p>
          <a:p>
            <a:endParaRPr lang="en-US" dirty="0"/>
          </a:p>
          <a:p>
            <a:r>
              <a:rPr lang="en-US" dirty="0"/>
              <a:t>The Sense of </a:t>
            </a:r>
            <a:r>
              <a:rPr lang="en-US" dirty="0" smtClean="0"/>
              <a:t>Style </a:t>
            </a:r>
            <a:r>
              <a:rPr lang="en-US" b="0" dirty="0" smtClean="0"/>
              <a:t>(Pinker)</a:t>
            </a:r>
            <a:endParaRPr lang="en-US" b="0" dirty="0"/>
          </a:p>
        </p:txBody>
      </p:sp>
      <p:pic>
        <p:nvPicPr>
          <p:cNvPr id="5" name="Picture 4" descr="Ideas into Wor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42" y="3699927"/>
            <a:ext cx="1232662" cy="1952731"/>
          </a:xfrm>
          <a:prstGeom prst="rect">
            <a:avLst/>
          </a:prstGeom>
        </p:spPr>
      </p:pic>
      <p:pic>
        <p:nvPicPr>
          <p:cNvPr id="6" name="Picture 5" descr="Science Writer's Handbo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08" y="2632567"/>
            <a:ext cx="1966685" cy="1966685"/>
          </a:xfrm>
          <a:prstGeom prst="rect">
            <a:avLst/>
          </a:prstGeom>
        </p:spPr>
      </p:pic>
      <p:pic>
        <p:nvPicPr>
          <p:cNvPr id="7" name="Picture 6" descr="Field Guid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108" y="1661865"/>
            <a:ext cx="1283485" cy="1974593"/>
          </a:xfrm>
          <a:prstGeom prst="rect">
            <a:avLst/>
          </a:prstGeom>
        </p:spPr>
      </p:pic>
      <p:pic>
        <p:nvPicPr>
          <p:cNvPr id="8" name="Picture 7" descr="Sense of Sty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47" y="4822929"/>
            <a:ext cx="1309800" cy="19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5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718"/>
                <a:ext cx="6697980" cy="85118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Science </a:t>
                </a:r>
                <a:r>
                  <a:rPr lang="en-US" b="1" dirty="0" smtClean="0">
                    <a:latin typeface="Helvetica" charset="0"/>
                    <a:ea typeface="Helvetica" charset="0"/>
                    <a:cs typeface="Helvetica" charset="0"/>
                  </a:rPr>
                  <a:t>-&gt;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policy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718"/>
                <a:ext cx="6697980" cy="851187"/>
              </a:xfrm>
              <a:blipFill rotWithShape="0">
                <a:blip r:embed="rId2"/>
                <a:stretch>
                  <a:fillRect l="-2730" b="-2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5810"/>
            <a:ext cx="7620000" cy="51872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Psychology of prejudice, neuroscience of reaction times, biology of “race”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Police shooting</a:t>
            </a:r>
          </a:p>
          <a:p>
            <a:pPr algn="ctr"/>
            <a:r>
              <a:rPr lang="en-US" sz="2600" dirty="0" smtClean="0"/>
              <a:t>•     •     •</a:t>
            </a:r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Climate science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	</a:t>
            </a:r>
            <a:r>
              <a:rPr lang="en-US" sz="2600" dirty="0"/>
              <a:t>E</a:t>
            </a:r>
            <a:r>
              <a:rPr lang="en-US" sz="2600" dirty="0" smtClean="0"/>
              <a:t>nergy policy, zoning laws, taxation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Biology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	Reproduction, vaccination, GMOs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Brain and behavioral sciences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Education, punishment, drug legalization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Technology </a:t>
            </a: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-&gt;</a:t>
            </a:r>
            <a:r>
              <a:rPr lang="en-US" sz="2600" dirty="0" smtClean="0"/>
              <a:t> 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Privacy, traffic safety, labor policy 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51187"/>
          </a:xfrm>
        </p:spPr>
        <p:txBody>
          <a:bodyPr>
            <a:normAutofit/>
          </a:bodyPr>
          <a:lstStyle/>
          <a:p>
            <a:r>
              <a:rPr lang="en-US" dirty="0" smtClean="0"/>
              <a:t>Persuade?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5810"/>
            <a:ext cx="7620000" cy="51872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Nah.</a:t>
            </a:r>
          </a:p>
          <a:p>
            <a:pPr algn="ctr"/>
            <a:r>
              <a:rPr lang="en-US" sz="6000" dirty="0" smtClean="0"/>
              <a:t>Explain</a:t>
            </a:r>
          </a:p>
          <a:p>
            <a:pPr algn="ctr"/>
            <a:r>
              <a:rPr lang="en-US" sz="6000" dirty="0"/>
              <a:t>&amp;</a:t>
            </a:r>
            <a:endParaRPr lang="en-US" sz="6000" dirty="0" smtClean="0"/>
          </a:p>
          <a:p>
            <a:pPr algn="ctr"/>
            <a:r>
              <a:rPr lang="en-US" sz="6000" dirty="0" smtClean="0"/>
              <a:t>Engage</a:t>
            </a:r>
            <a:endParaRPr lang="en-US" sz="6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51187"/>
          </a:xfrm>
        </p:spPr>
        <p:txBody>
          <a:bodyPr/>
          <a:lstStyle/>
          <a:p>
            <a:r>
              <a:rPr lang="en-US" dirty="0" smtClean="0"/>
              <a:t>OCEAN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5810"/>
            <a:ext cx="7620000" cy="488035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O</a:t>
            </a:r>
            <a:r>
              <a:rPr lang="en-US" sz="2600" dirty="0" smtClean="0"/>
              <a:t>rigin</a:t>
            </a:r>
            <a:r>
              <a:rPr lang="en-US" sz="2600" dirty="0"/>
              <a:t>: </a:t>
            </a:r>
            <a:endParaRPr lang="en-US" sz="2600" dirty="0" smtClean="0"/>
          </a:p>
          <a:p>
            <a:r>
              <a:rPr lang="en-US" sz="2600" dirty="0" smtClean="0"/>
              <a:t>	“</a:t>
            </a:r>
            <a:r>
              <a:rPr lang="en-US" sz="2600" dirty="0"/>
              <a:t>What initially interested you in this topic?</a:t>
            </a:r>
            <a:r>
              <a:rPr lang="en-US" sz="2600" dirty="0" smtClean="0"/>
              <a:t>”</a:t>
            </a:r>
            <a:endParaRPr lang="en-US" sz="2600" dirty="0"/>
          </a:p>
          <a:p>
            <a:r>
              <a:rPr lang="en-US" sz="2600" dirty="0" smtClean="0"/>
              <a:t>• </a:t>
            </a:r>
            <a:r>
              <a:rPr lang="en-US" sz="2600" dirty="0" err="1" smtClean="0">
                <a:solidFill>
                  <a:schemeClr val="tx2"/>
                </a:solidFill>
              </a:rPr>
              <a:t>C</a:t>
            </a:r>
            <a:r>
              <a:rPr lang="en-US" sz="2600" dirty="0" err="1" smtClean="0"/>
              <a:t>ounterintuitiveness</a:t>
            </a:r>
            <a:r>
              <a:rPr lang="en-US" sz="2600" dirty="0"/>
              <a:t>: </a:t>
            </a:r>
            <a:endParaRPr lang="en-US" sz="2600" dirty="0" smtClean="0"/>
          </a:p>
          <a:p>
            <a:r>
              <a:rPr lang="en-US" sz="2600" dirty="0" smtClean="0"/>
              <a:t>	“</a:t>
            </a:r>
            <a:r>
              <a:rPr lang="en-US" sz="2600" dirty="0"/>
              <a:t>What did you find most surprising?”</a:t>
            </a:r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E</a:t>
            </a:r>
            <a:r>
              <a:rPr lang="en-US" sz="2600" dirty="0" smtClean="0"/>
              <a:t>xamples</a:t>
            </a:r>
            <a:r>
              <a:rPr lang="en-US" sz="2600" dirty="0"/>
              <a:t>: </a:t>
            </a:r>
            <a:endParaRPr lang="en-US" sz="2600" dirty="0" smtClean="0"/>
          </a:p>
          <a:p>
            <a:r>
              <a:rPr lang="en-US" sz="2600" dirty="0"/>
              <a:t>	</a:t>
            </a:r>
            <a:r>
              <a:rPr lang="en-US" sz="2600" dirty="0" smtClean="0"/>
              <a:t>“Any anecdotes </a:t>
            </a:r>
            <a:r>
              <a:rPr lang="en-US" sz="2600" dirty="0"/>
              <a:t>from the news or your </a:t>
            </a:r>
            <a:r>
              <a:rPr lang="en-US" sz="2600" dirty="0" smtClean="0"/>
              <a:t>life</a:t>
            </a:r>
            <a:r>
              <a:rPr lang="en-US" sz="2600" dirty="0"/>
              <a:t>?”</a:t>
            </a:r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A</a:t>
            </a:r>
            <a:r>
              <a:rPr lang="en-US" sz="2600" dirty="0" smtClean="0"/>
              <a:t>dvice</a:t>
            </a:r>
            <a:r>
              <a:rPr lang="en-US" sz="2600" dirty="0"/>
              <a:t>: </a:t>
            </a:r>
            <a:endParaRPr lang="en-US" sz="2600" dirty="0" smtClean="0"/>
          </a:p>
          <a:p>
            <a:r>
              <a:rPr lang="en-US" sz="2600" dirty="0"/>
              <a:t>	</a:t>
            </a:r>
            <a:r>
              <a:rPr lang="en-US" sz="2600" dirty="0" smtClean="0"/>
              <a:t>“</a:t>
            </a:r>
            <a:r>
              <a:rPr lang="en-US" sz="2600" dirty="0"/>
              <a:t>Do you have any advice for the reader?” </a:t>
            </a:r>
          </a:p>
          <a:p>
            <a:r>
              <a:rPr lang="en-US" sz="2600" dirty="0" smtClean="0"/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N</a:t>
            </a:r>
            <a:r>
              <a:rPr lang="en-US" sz="2600" dirty="0" smtClean="0"/>
              <a:t>ext </a:t>
            </a:r>
            <a:r>
              <a:rPr lang="en-US" sz="2600" dirty="0"/>
              <a:t>steps: </a:t>
            </a:r>
            <a:endParaRPr lang="en-US" sz="2600" dirty="0" smtClean="0"/>
          </a:p>
          <a:p>
            <a:r>
              <a:rPr lang="en-US" sz="2600" dirty="0"/>
              <a:t>	</a:t>
            </a:r>
            <a:r>
              <a:rPr lang="en-US" sz="2600" dirty="0" smtClean="0"/>
              <a:t>“</a:t>
            </a:r>
            <a:r>
              <a:rPr lang="en-US" sz="2600" dirty="0"/>
              <a:t>What are the next steps in this research?”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9092"/>
          </a:xfrm>
        </p:spPr>
        <p:txBody>
          <a:bodyPr/>
          <a:lstStyle/>
          <a:p>
            <a:r>
              <a:rPr lang="en-US" dirty="0" smtClean="0"/>
              <a:t>Charisma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620" y="1492352"/>
            <a:ext cx="2576830" cy="3865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2" y="1925431"/>
            <a:ext cx="4499759" cy="299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9092"/>
          </a:xfrm>
        </p:spPr>
        <p:txBody>
          <a:bodyPr/>
          <a:lstStyle/>
          <a:p>
            <a:r>
              <a:rPr lang="en-US" dirty="0" smtClean="0"/>
              <a:t>Charisma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476"/>
            <a:ext cx="7620000" cy="47956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VERBAL</a:t>
            </a:r>
          </a:p>
          <a:p>
            <a:r>
              <a:rPr lang="en-US" dirty="0" smtClean="0"/>
              <a:t>• Metaphors</a:t>
            </a:r>
            <a:endParaRPr lang="en-US" dirty="0"/>
          </a:p>
          <a:p>
            <a:r>
              <a:rPr lang="en-US" dirty="0" smtClean="0"/>
              <a:t>• Stories </a:t>
            </a:r>
            <a:r>
              <a:rPr lang="en-US" dirty="0"/>
              <a:t>and </a:t>
            </a:r>
            <a:r>
              <a:rPr lang="en-US" dirty="0" smtClean="0"/>
              <a:t>anecdotes</a:t>
            </a:r>
          </a:p>
          <a:p>
            <a:r>
              <a:rPr lang="en-US" dirty="0" smtClean="0"/>
              <a:t>(• Moral conviction</a:t>
            </a:r>
          </a:p>
          <a:p>
            <a:r>
              <a:rPr lang="en-US" dirty="0" smtClean="0"/>
              <a:t>• High expectations</a:t>
            </a:r>
          </a:p>
          <a:p>
            <a:r>
              <a:rPr lang="en-US" dirty="0" smtClean="0"/>
              <a:t>• Confidence)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NONVERBAL</a:t>
            </a:r>
          </a:p>
          <a:p>
            <a:r>
              <a:rPr lang="en-US" dirty="0" smtClean="0"/>
              <a:t>• Gestures</a:t>
            </a:r>
          </a:p>
          <a:p>
            <a:r>
              <a:rPr lang="en-US" dirty="0" smtClean="0"/>
              <a:t>• </a:t>
            </a:r>
            <a:r>
              <a:rPr lang="en-US" dirty="0"/>
              <a:t>F</a:t>
            </a:r>
            <a:r>
              <a:rPr lang="en-US" dirty="0" smtClean="0"/>
              <a:t>acial expressions</a:t>
            </a:r>
            <a:endParaRPr lang="en-US" dirty="0"/>
          </a:p>
          <a:p>
            <a:r>
              <a:rPr lang="en-US" dirty="0" smtClean="0"/>
              <a:t>• Variance in tone </a:t>
            </a:r>
            <a:r>
              <a:rPr lang="en-US" dirty="0"/>
              <a:t>of </a:t>
            </a:r>
            <a:r>
              <a:rPr lang="en-US" dirty="0" smtClean="0"/>
              <a:t>voice</a:t>
            </a:r>
          </a:p>
          <a:p>
            <a:pPr algn="r"/>
            <a:r>
              <a:rPr lang="en-US" sz="1200" dirty="0" smtClean="0"/>
              <a:t>(</a:t>
            </a:r>
            <a:r>
              <a:rPr lang="en-US" sz="1200" dirty="0" err="1" smtClean="0"/>
              <a:t>Antonakis</a:t>
            </a:r>
            <a:r>
              <a:rPr lang="en-US" sz="1200" dirty="0"/>
              <a:t>, </a:t>
            </a:r>
            <a:r>
              <a:rPr lang="en-US" sz="1200" dirty="0" err="1" smtClean="0"/>
              <a:t>Fenley</a:t>
            </a:r>
            <a:r>
              <a:rPr lang="en-US" sz="1200" dirty="0" smtClean="0"/>
              <a:t> &amp; </a:t>
            </a:r>
            <a:r>
              <a:rPr lang="en-US" sz="1200" dirty="0" err="1"/>
              <a:t>Liechti</a:t>
            </a:r>
            <a:r>
              <a:rPr lang="en-US" sz="1200" dirty="0"/>
              <a:t>, </a:t>
            </a:r>
            <a:r>
              <a:rPr lang="en-US" sz="1200" dirty="0" smtClean="0"/>
              <a:t>2011)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9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surprising new science of straw</a:t>
            </a:r>
            <a:endParaRPr lang="en-US" dirty="0"/>
          </a:p>
        </p:txBody>
      </p:sp>
      <p:pic>
        <p:nvPicPr>
          <p:cNvPr id="4" name="Content Placeholder 3" descr="scarecrow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17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6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AMAZON REVIEWS</a:t>
            </a:r>
            <a:br>
              <a:rPr lang="en-US" dirty="0" smtClean="0"/>
            </a:br>
            <a:r>
              <a:rPr lang="en-US" sz="2000" dirty="0" smtClean="0"/>
              <a:t>of “the 7 laws of magical thinking”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“</a:t>
            </a:r>
            <a:r>
              <a:rPr lang="en-US" dirty="0"/>
              <a:t>You would need a PhD. to understand what the author is writing about.”</a:t>
            </a:r>
          </a:p>
          <a:p>
            <a:r>
              <a:rPr lang="en-US" dirty="0" smtClean="0"/>
              <a:t>• “</a:t>
            </a:r>
            <a:r>
              <a:rPr lang="en-US" dirty="0"/>
              <a:t>Obviously Matt isn’t too bright.”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• “</a:t>
            </a:r>
            <a:r>
              <a:rPr lang="en-US" dirty="0"/>
              <a:t>the author’s humor is painfully cheesy”</a:t>
            </a:r>
          </a:p>
          <a:p>
            <a:r>
              <a:rPr lang="en-US" dirty="0" smtClean="0"/>
              <a:t>• “</a:t>
            </a:r>
            <a:r>
              <a:rPr lang="en-US" dirty="0"/>
              <a:t>a bit long and dry.”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• “like a machine gun of little tidbits of scientific research.”</a:t>
            </a:r>
          </a:p>
          <a:p>
            <a:r>
              <a:rPr lang="en-US" dirty="0" smtClean="0"/>
              <a:t>• “</a:t>
            </a:r>
            <a:r>
              <a:rPr lang="en-US" dirty="0"/>
              <a:t>without enough information on actual studies done.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1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718"/>
                <a:ext cx="5791200" cy="85118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Policy </a:t>
                </a:r>
                <a:r>
                  <a:rPr lang="en-US" b="1" dirty="0" smtClean="0">
                    <a:latin typeface="Helvetica" charset="0"/>
                    <a:ea typeface="Helvetica" charset="0"/>
                    <a:cs typeface="Helvetica" charset="0"/>
                  </a:rPr>
                  <a:t>-&gt;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/>
                      <m:t>Science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718"/>
                <a:ext cx="5791200" cy="851187"/>
              </a:xfrm>
              <a:blipFill rotWithShape="0">
                <a:blip r:embed="rId3"/>
                <a:stretch>
                  <a:fillRect l="-3158" b="-2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418" y="1752600"/>
            <a:ext cx="4373563" cy="4373563"/>
          </a:xfrm>
        </p:spPr>
      </p:pic>
    </p:spTree>
    <p:extLst>
      <p:ext uri="{BB962C8B-B14F-4D97-AF65-F5344CB8AC3E}">
        <p14:creationId xmlns:p14="http://schemas.microsoft.com/office/powerpoint/2010/main" val="119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1296</TotalTime>
  <Words>537</Words>
  <Application>Microsoft Macintosh PowerPoint</Application>
  <PresentationFormat>On-screen Show (4:3)</PresentationFormat>
  <Paragraphs>129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Helvetica</vt:lpstr>
      <vt:lpstr>Mangal</vt:lpstr>
      <vt:lpstr>Essential</vt:lpstr>
      <vt:lpstr>Persuasion in  science journalism</vt:lpstr>
      <vt:lpstr>Science -&gt; "policy"</vt:lpstr>
      <vt:lpstr>Persuade?</vt:lpstr>
      <vt:lpstr>OCEAN</vt:lpstr>
      <vt:lpstr>Charisma</vt:lpstr>
      <vt:lpstr>Charisma</vt:lpstr>
      <vt:lpstr>The surprising new science of straw</vt:lpstr>
      <vt:lpstr>AMAZON REVIEWS of “the 7 laws of magical thinking”</vt:lpstr>
      <vt:lpstr>Policy -&gt; "Science"</vt:lpstr>
      <vt:lpstr>Policy -&gt; "Science"</vt:lpstr>
      <vt:lpstr>He’s baaaaack….</vt:lpstr>
      <vt:lpstr>STEELMANning</vt:lpstr>
      <vt:lpstr>"Science" &lt;-&gt; policy</vt:lpstr>
      <vt:lpstr>Books for science writers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mind  on  science writing</dc:title>
  <dc:creator>Matthew Hutson</dc:creator>
  <cp:lastModifiedBy>Monica L Wittstock</cp:lastModifiedBy>
  <cp:revision>80</cp:revision>
  <dcterms:created xsi:type="dcterms:W3CDTF">2016-09-15T20:58:08Z</dcterms:created>
  <dcterms:modified xsi:type="dcterms:W3CDTF">2017-10-12T16:08:36Z</dcterms:modified>
</cp:coreProperties>
</file>