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78" r:id="rId5"/>
    <p:sldId id="513" r:id="rId6"/>
    <p:sldId id="516" r:id="rId7"/>
    <p:sldId id="515" r:id="rId8"/>
    <p:sldId id="510" r:id="rId9"/>
    <p:sldId id="514" r:id="rId10"/>
    <p:sldId id="473" r:id="rId11"/>
    <p:sldId id="512" r:id="rId12"/>
    <p:sldId id="517" r:id="rId13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5"/>
    <p:restoredTop sz="90041" autoAdjust="0"/>
  </p:normalViewPr>
  <p:slideViewPr>
    <p:cSldViewPr>
      <p:cViewPr varScale="1">
        <p:scale>
          <a:sx n="129" d="100"/>
          <a:sy n="129" d="100"/>
        </p:scale>
        <p:origin x="14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-35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tags" Target="tags/tag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852C0D-D40E-441E-8E91-B1E0C6C59BE6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DB1DE1-7A73-4930-AC28-7C914C9B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957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E7555D-5144-4B2D-BC5F-1A05527CA1C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C83A908-356C-4B86-9705-B8466E344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17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A908-356C-4B86-9705-B8466E3445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1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864-B6ED-42E7-8554-007FE0259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864-B6ED-42E7-8554-007FE0259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864-B6ED-42E7-8554-007FE0259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864-B6ED-42E7-8554-007FE0259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7000"/>
            <a:ext cx="4040188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981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667000"/>
            <a:ext cx="4041775" cy="3581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864-B6ED-42E7-8554-007FE0259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864-B6ED-42E7-8554-007FE0259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864-B6ED-42E7-8554-007FE0259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864-B6ED-42E7-8554-007FE0259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8229600" cy="43735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09/13/2012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92875"/>
            <a:ext cx="2133600" cy="365125"/>
          </a:xfrm>
        </p:spPr>
        <p:txBody>
          <a:bodyPr/>
          <a:lstStyle/>
          <a:p>
            <a:fld id="{BBE4D864-B6ED-42E7-8554-007FE02593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09/13/2012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BE4D864-B6ED-42E7-8554-007FE02593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0" i="0" u="none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8686800" cy="1470025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Persuasion</a:t>
            </a:r>
            <a:r>
              <a:rPr lang="en-US" altLang="zh-CN" sz="3200" dirty="0"/>
              <a:t/>
            </a:r>
            <a:br>
              <a:rPr lang="en-US" altLang="zh-CN" sz="3200" dirty="0"/>
            </a:br>
            <a:r>
              <a:rPr lang="en-US" altLang="zh-CN" sz="3200" dirty="0" smtClean="0"/>
              <a:t>“</a:t>
            </a:r>
            <a:r>
              <a:rPr lang="en-US" altLang="zh-CN" sz="3000" i="1" dirty="0" smtClean="0"/>
              <a:t>Us” vs. “Them”</a:t>
            </a:r>
            <a:endParaRPr lang="en-US" altLang="zh-CN" sz="3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315200" cy="1752600"/>
          </a:xfrm>
        </p:spPr>
        <p:txBody>
          <a:bodyPr>
            <a:normAutofit/>
          </a:bodyPr>
          <a:lstStyle/>
          <a:p>
            <a:r>
              <a:rPr lang="en-US" sz="2800" dirty="0" err="1"/>
              <a:t>Avner</a:t>
            </a:r>
            <a:r>
              <a:rPr lang="en-US" sz="2800" dirty="0"/>
              <a:t> </a:t>
            </a:r>
            <a:r>
              <a:rPr lang="en-US" sz="2800" dirty="0" smtClean="0"/>
              <a:t>Ben-</a:t>
            </a:r>
            <a:r>
              <a:rPr lang="en-US" sz="2800" dirty="0" err="1" smtClean="0"/>
              <a:t>Ner</a:t>
            </a:r>
            <a:endParaRPr lang="en-US" sz="2800" dirty="0" smtClean="0"/>
          </a:p>
          <a:p>
            <a:r>
              <a:rPr lang="en-US" sz="2400" dirty="0"/>
              <a:t>Carlson School of Management, Univ. of Minnesota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91754" y="4876800"/>
            <a:ext cx="2160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Ferguson conference</a:t>
            </a:r>
          </a:p>
          <a:p>
            <a:pPr algn="ctr"/>
            <a:r>
              <a:rPr lang="en-US" b="1" dirty="0" smtClean="0"/>
              <a:t>October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My research of relevance to the issue at hand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600" i="1" dirty="0" smtClean="0"/>
              <a:t>Behavioral economics</a:t>
            </a:r>
          </a:p>
          <a:p>
            <a:pPr lvl="1"/>
            <a:r>
              <a:rPr lang="en-US" sz="2200" dirty="0" smtClean="0"/>
              <a:t>Trusting and trustworthiness </a:t>
            </a:r>
          </a:p>
          <a:p>
            <a:pPr lvl="1"/>
            <a:r>
              <a:rPr lang="en-US" sz="2200" dirty="0" smtClean="0"/>
              <a:t>Self-interest and other regarding </a:t>
            </a:r>
          </a:p>
          <a:p>
            <a:pPr lvl="1"/>
            <a:r>
              <a:rPr lang="en-US" sz="2200" dirty="0" smtClean="0"/>
              <a:t>Identity</a:t>
            </a:r>
          </a:p>
          <a:p>
            <a:pPr lvl="1"/>
            <a:r>
              <a:rPr lang="en-US" sz="2200" dirty="0" smtClean="0"/>
              <a:t>Diversity 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600" i="1" dirty="0" smtClean="0"/>
              <a:t>Organizational economics </a:t>
            </a:r>
          </a:p>
          <a:p>
            <a:pPr lvl="1"/>
            <a:r>
              <a:rPr lang="en-US" sz="2200" dirty="0" smtClean="0"/>
              <a:t>Cooperation in organizations</a:t>
            </a:r>
          </a:p>
          <a:p>
            <a:pPr lvl="1"/>
            <a:r>
              <a:rPr lang="en-US" sz="2200" dirty="0" smtClean="0"/>
              <a:t>Diversity in teams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864-B6ED-42E7-8554-007FE02593D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6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dirty="0" smtClean="0"/>
              <a:t>B is persuaded by A: </a:t>
            </a:r>
          </a:p>
          <a:p>
            <a:pPr marL="400050" lvl="1" indent="0">
              <a:buNone/>
            </a:pPr>
            <a:r>
              <a:rPr lang="en-US" dirty="0" smtClean="0"/>
              <a:t>A accepts </a:t>
            </a:r>
            <a:r>
              <a:rPr lang="en-US" dirty="0"/>
              <a:t>and </a:t>
            </a:r>
            <a:r>
              <a:rPr lang="en-US" dirty="0" smtClean="0"/>
              <a:t>believes B’s argument </a:t>
            </a:r>
            <a:r>
              <a:rPr lang="en-US" dirty="0"/>
              <a:t>or call for </a:t>
            </a:r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864-B6ED-42E7-8554-007FE02593D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9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key to being </a:t>
            </a:r>
            <a:r>
              <a:rPr lang="en-US" sz="3200" dirty="0" smtClean="0"/>
              <a:t>persuaded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Placing t</a:t>
            </a:r>
            <a:r>
              <a:rPr lang="en-US" sz="2600" i="1" dirty="0" smtClean="0"/>
              <a:t>rust </a:t>
            </a:r>
            <a:r>
              <a:rPr lang="en-US" sz="2600" dirty="0" smtClean="0"/>
              <a:t>in the person/entity making an argument</a:t>
            </a:r>
          </a:p>
          <a:p>
            <a:pPr marL="400050" lvl="1" indent="0">
              <a:buNone/>
            </a:pPr>
            <a:endParaRPr lang="en-US" sz="2400" dirty="0" smtClean="0"/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2400" dirty="0" smtClean="0"/>
              <a:t>Tru</a:t>
            </a:r>
            <a:r>
              <a:rPr lang="en-US" sz="2400" dirty="0" smtClean="0"/>
              <a:t>st </a:t>
            </a:r>
            <a:r>
              <a:rPr lang="en-US" sz="2400" dirty="0"/>
              <a:t>is </a:t>
            </a:r>
            <a:r>
              <a:rPr lang="en-US" sz="2400" dirty="0" smtClean="0"/>
              <a:t>the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1) belief that the motives of the other are good (not antagonistic</a:t>
            </a:r>
            <a:r>
              <a:rPr lang="en-US" sz="2000" dirty="0" smtClean="0"/>
              <a:t>), </a:t>
            </a:r>
            <a:r>
              <a:rPr lang="en-US" sz="2000" dirty="0"/>
              <a:t>and </a:t>
            </a:r>
            <a:endParaRPr lang="en-US" sz="2000" dirty="0" smtClean="0"/>
          </a:p>
          <a:p>
            <a:pPr marL="400050" lvl="1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2) belief that the other is competent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864-B6ED-42E7-8554-007FE02593D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7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scope of </a:t>
            </a:r>
            <a:r>
              <a:rPr lang="en-US" sz="2800" dirty="0" smtClean="0"/>
              <a:t>inter-group persuasion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r>
              <a:rPr lang="en-US" sz="2000" dirty="0"/>
              <a:t>The distinction between ‘us’ and ‘them’ is key to understanding the scope of </a:t>
            </a:r>
            <a:r>
              <a:rPr lang="en-US" sz="2000" dirty="0" smtClean="0"/>
              <a:t>inter-group dialogue and understanding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The basis for differentiation between ‘us’ and ‘them’ </a:t>
            </a:r>
            <a:r>
              <a:rPr lang="en-US" sz="2000" dirty="0" smtClean="0"/>
              <a:t>is </a:t>
            </a:r>
            <a:r>
              <a:rPr lang="en-US" sz="2000" dirty="0"/>
              <a:t>identity </a:t>
            </a:r>
            <a:endParaRPr lang="en-US" sz="2000" dirty="0" smtClean="0"/>
          </a:p>
          <a:p>
            <a:pPr lvl="1"/>
            <a:r>
              <a:rPr lang="en-US" sz="2000" dirty="0" smtClean="0"/>
              <a:t>Identity is multidimensional: creed</a:t>
            </a:r>
            <a:r>
              <a:rPr lang="en-US" sz="2000" dirty="0"/>
              <a:t>, color, behavior, appearance, musical preferences, political believes, sports team </a:t>
            </a:r>
            <a:r>
              <a:rPr lang="en-US" sz="2000" dirty="0" err="1"/>
              <a:t>fanship</a:t>
            </a:r>
            <a:r>
              <a:rPr lang="en-US" sz="2000" dirty="0"/>
              <a:t>, etc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Different dimensions are activated in different contexts</a:t>
            </a:r>
          </a:p>
          <a:p>
            <a:r>
              <a:rPr lang="en-US" sz="2000" dirty="0" smtClean="0"/>
              <a:t>The salience of individuals’ identities and the differentiation between ‘us’ and ‘them’ depends on, and can be triggered by, various factors</a:t>
            </a:r>
          </a:p>
          <a:p>
            <a:pPr lvl="2"/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864-B6ED-42E7-8554-007FE02593D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7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{‘Us’ is better than ‘them’/’other’}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‘other’ </a:t>
            </a:r>
            <a:r>
              <a:rPr lang="en-US" sz="2400" dirty="0" smtClean="0"/>
              <a:t>is, </a:t>
            </a:r>
            <a:r>
              <a:rPr lang="en-US" sz="2400" dirty="0"/>
              <a:t>in </a:t>
            </a:r>
            <a:r>
              <a:rPr lang="en-US" sz="2400" dirty="0" smtClean="0"/>
              <a:t>general</a:t>
            </a:r>
          </a:p>
          <a:p>
            <a:pPr lvl="1"/>
            <a:r>
              <a:rPr lang="en-US" sz="2400" dirty="0" smtClean="0"/>
              <a:t>less deserving </a:t>
            </a:r>
            <a:endParaRPr lang="en-US" sz="2400" dirty="0"/>
          </a:p>
          <a:p>
            <a:pPr lvl="1"/>
            <a:r>
              <a:rPr lang="en-US" sz="2400" dirty="0" smtClean="0"/>
              <a:t>less trustworthy</a:t>
            </a:r>
          </a:p>
          <a:p>
            <a:pPr lvl="1"/>
            <a:r>
              <a:rPr lang="en-US" sz="2400" dirty="0" smtClean="0"/>
              <a:t>less competent </a:t>
            </a:r>
          </a:p>
          <a:p>
            <a:r>
              <a:rPr lang="en-US" sz="2400" dirty="0" smtClean="0"/>
              <a:t>This belief is held sometimes </a:t>
            </a:r>
            <a:r>
              <a:rPr lang="en-US" sz="2400" dirty="0"/>
              <a:t>consciously, sometimes unconsciously, </a:t>
            </a:r>
            <a:r>
              <a:rPr lang="en-US" sz="2400" dirty="0" smtClean="0"/>
              <a:t>and is largely unadmitted even to oneself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864-B6ED-42E7-8554-007FE02593D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30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salience of identity bases </a:t>
            </a:r>
            <a:r>
              <a:rPr lang="en-US" sz="2800" dirty="0" smtClean="0"/>
              <a:t>and ‘us’ – ‘them’ differentiation depends on many factors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561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1. </a:t>
            </a:r>
            <a:r>
              <a:rPr lang="en-US" sz="2400" dirty="0"/>
              <a:t>Group and inter-group history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2. Momentous events</a:t>
            </a:r>
          </a:p>
          <a:p>
            <a:pPr marL="0" indent="0">
              <a:buNone/>
            </a:pPr>
            <a:r>
              <a:rPr lang="en-US" sz="2400" dirty="0" smtClean="0"/>
              <a:t>3. Leaders </a:t>
            </a:r>
          </a:p>
          <a:p>
            <a:pPr marL="0" indent="0">
              <a:buNone/>
            </a:pPr>
            <a:r>
              <a:rPr lang="en-US" sz="2400" dirty="0" smtClean="0"/>
              <a:t>4. </a:t>
            </a:r>
            <a:r>
              <a:rPr lang="en-US" sz="2400" dirty="0" err="1" smtClean="0"/>
              <a:t>Xxxxx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5. </a:t>
            </a:r>
            <a:r>
              <a:rPr lang="en-US" sz="2400" dirty="0" err="1" smtClean="0"/>
              <a:t>Yyyyy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6. </a:t>
            </a:r>
            <a:r>
              <a:rPr lang="en-US" sz="2400" dirty="0" err="1" smtClean="0"/>
              <a:t>Zzzzz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864-B6ED-42E7-8554-007FE02593D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0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83" y="685800"/>
            <a:ext cx="7696200" cy="13716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 smtClean="0"/>
              <a:t>		The keys to persuasion: increase trust</a:t>
            </a:r>
            <a:br>
              <a:rPr lang="en-US" sz="2400" dirty="0" smtClean="0"/>
            </a:br>
            <a:r>
              <a:rPr lang="en-US" sz="2000" dirty="0" smtClean="0"/>
              <a:t>1. Decrease </a:t>
            </a:r>
            <a:r>
              <a:rPr lang="en-US" sz="2000" dirty="0"/>
              <a:t>‘us’ &amp; ‘them</a:t>
            </a:r>
            <a:r>
              <a:rPr lang="en-US" sz="2000" dirty="0" smtClean="0"/>
              <a:t>’ differentiation </a:t>
            </a:r>
            <a:br>
              <a:rPr lang="en-US" sz="2000" dirty="0" smtClean="0"/>
            </a:br>
            <a:r>
              <a:rPr lang="en-US" sz="2000" dirty="0" smtClean="0"/>
              <a:t>2. Nurture inter-group trust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552" y="2332037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Increase </a:t>
            </a:r>
            <a:r>
              <a:rPr lang="en-US" sz="2400" dirty="0" smtClean="0"/>
              <a:t>trust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make </a:t>
            </a:r>
            <a:r>
              <a:rPr lang="en-US" sz="2000" dirty="0"/>
              <a:t>the other appear less like the ‘other’ and more like ‘us’ </a:t>
            </a:r>
            <a:endParaRPr lang="en-US" sz="2000" dirty="0" smtClean="0"/>
          </a:p>
          <a:p>
            <a:pPr lvl="1"/>
            <a:r>
              <a:rPr lang="en-US" sz="2000" dirty="0" smtClean="0"/>
              <a:t>By </a:t>
            </a:r>
            <a:r>
              <a:rPr lang="en-US" sz="2000" dirty="0"/>
              <a:t>changing the emphases on what the bases for identity are </a:t>
            </a:r>
          </a:p>
          <a:p>
            <a:pPr lvl="2"/>
            <a:r>
              <a:rPr lang="en-US" sz="2000" dirty="0"/>
              <a:t>Sports team </a:t>
            </a:r>
            <a:r>
              <a:rPr lang="en-US" sz="2000" dirty="0" err="1"/>
              <a:t>fanship</a:t>
            </a:r>
            <a:r>
              <a:rPr lang="en-US" sz="2000" dirty="0"/>
              <a:t> rather than race: unite behind St Louis Rams against Vikings instead whites against </a:t>
            </a:r>
            <a:r>
              <a:rPr lang="en-US" sz="2000" dirty="0" smtClean="0"/>
              <a:t>blacks</a:t>
            </a:r>
          </a:p>
          <a:p>
            <a:pPr lvl="2"/>
            <a:r>
              <a:rPr lang="en-US" sz="2000" dirty="0"/>
              <a:t>“See yourself in others</a:t>
            </a:r>
            <a:r>
              <a:rPr lang="en-US" sz="2000" dirty="0" smtClean="0"/>
              <a:t>”</a:t>
            </a: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smtClean="0"/>
              <a:t>clarify </a:t>
            </a:r>
            <a:r>
              <a:rPr lang="en-US" sz="2000" dirty="0"/>
              <a:t>motives and competence by those making the </a:t>
            </a:r>
            <a:r>
              <a:rPr lang="en-US" sz="2000" dirty="0" smtClean="0"/>
              <a:t>argument</a:t>
            </a:r>
          </a:p>
          <a:p>
            <a:pPr marL="0" lv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864-B6ED-42E7-8554-007FE02593D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40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know what it takes to get to Mars</a:t>
            </a:r>
          </a:p>
          <a:p>
            <a:endParaRPr lang="en-US" sz="2800" dirty="0"/>
          </a:p>
          <a:p>
            <a:r>
              <a:rPr lang="en-US" sz="2800" dirty="0" smtClean="0"/>
              <a:t>But we can’t do it in the near future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D864-B6ED-42E7-8554-007FE02593D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773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Charitable giving in variants of dictator game experiments: Probing the effects of framing and choice sets&amp;quot;&quot;/&gt;&lt;property id=&quot;20307&quot; value=&quot;378&quot;/&gt;&lt;/object&gt;&lt;object type=&quot;3&quot; unique_id=&quot;10005&quot;&gt;&lt;property id=&quot;20148&quot; value=&quot;5&quot;/&gt;&lt;property id=&quot;20300&quot; value=&quot;Slide 7 - &amp;quot;Related literature &amp;quot;&quot;/&gt;&lt;property id=&quot;20307&quot; value=&quot;380&quot;/&gt;&lt;/object&gt;&lt;object type=&quot;3&quot; unique_id=&quot;10052&quot;&gt;&lt;property id=&quot;20148&quot; value=&quot;5&quot;/&gt;&lt;property id=&quot;20300&quot; value=&quot;Slide 13 - &amp;quot;With a standard utility function u(xA,xB,…,xG,xI) Rational choice implies equivalent choices (for those not constr&quot;/&gt;&lt;property id=&quot;20307&quot; value=&quot;414&quot;/&gt;&lt;/object&gt;&lt;object type=&quot;3&quot; unique_id=&quot;10097&quot;&gt;&lt;property id=&quot;20148&quot; value=&quot;5&quot;/&gt;&lt;property id=&quot;20300&quot; value=&quot;Slide 17 - &amp;quot;The recipient charities Mission was provided, also in hard copy&amp;quot;&quot;/&gt;&lt;property id=&quot;20307&quot; value=&quot;439&quot;/&gt;&lt;/object&gt;&lt;object type=&quot;3&quot; unique_id=&quot;11494&quot;&gt;&lt;property id=&quot;20148&quot; value=&quot;5&quot;/&gt;&lt;property id=&quot;20300&quot; value=&quot;Slide 18&quot;/&gt;&lt;property id=&quot;20307&quot; value=&quot;442&quot;/&gt;&lt;/object&gt;&lt;object type=&quot;3&quot; unique_id=&quot;11495&quot;&gt;&lt;property id=&quot;20148&quot; value=&quot;5&quot;/&gt;&lt;property id=&quot;20300&quot; value=&quot;Slide 19&quot;/&gt;&lt;property id=&quot;20307&quot; value=&quot;443&quot;/&gt;&lt;/object&gt;&lt;object type=&quot;3&quot; unique_id=&quot;11504&quot;&gt;&lt;property id=&quot;20148&quot; value=&quot;5&quot;/&gt;&lt;property id=&quot;20300&quot; value=&quot;Slide 15 - &amp;quot;Predictions&amp;quot;&quot;/&gt;&lt;property id=&quot;20307&quot; value=&quot;452&quot;/&gt;&lt;/object&gt;&lt;object type=&quot;3&quot; unique_id=&quot;11505&quot;&gt;&lt;property id=&quot;20148&quot; value=&quot;5&quot;/&gt;&lt;property id=&quot;20300&quot; value=&quot;Slide 21&quot;/&gt;&lt;property id=&quot;20307&quot; value=&quot;453&quot;/&gt;&lt;/object&gt;&lt;object type=&quot;3&quot; unique_id=&quot;11509&quot;&gt;&lt;property id=&quot;20148&quot; value=&quot;5&quot;/&gt;&lt;property id=&quot;20300&quot; value=&quot;Slide 4 - &amp;quot;Three principal modes of asking &amp;quot;&quot;/&gt;&lt;property id=&quot;20307&quot; value=&quot;458&quot;/&gt;&lt;/object&gt;&lt;object type=&quot;3&quot; unique_id=&quot;11510&quot;&gt;&lt;property id=&quot;20148&quot; value=&quot;5&quot;/&gt;&lt;property id=&quot;20300&quot; value=&quot;Slide 3 - &amp;quot;Research questions&amp;quot;&quot;/&gt;&lt;property id=&quot;20307&quot; value=&quot;457&quot;/&gt;&lt;/object&gt;&lt;object type=&quot;3&quot; unique_id=&quot;11511&quot;&gt;&lt;property id=&quot;20148&quot; value=&quot;5&quot;/&gt;&lt;property id=&quot;20300&quot; value=&quot;Slide 5 - &amp;quot;Method&amp;quot;&quot;/&gt;&lt;property id=&quot;20307&quot; value=&quot;460&quot;/&gt;&lt;/object&gt;&lt;object type=&quot;3&quot; unique_id=&quot;11512&quot;&gt;&lt;property id=&quot;20148&quot; value=&quot;5&quot;/&gt;&lt;property id=&quot;20300&quot; value=&quot;Slide 6 - &amp;quot;Related literature &amp;quot;&quot;/&gt;&lt;property id=&quot;20307&quot; value=&quot;440&quot;/&gt;&lt;/object&gt;&lt;object type=&quot;3&quot; unique_id=&quot;11514&quot;&gt;&lt;property id=&quot;20148&quot; value=&quot;5&quot;/&gt;&lt;property id=&quot;20300&quot; value=&quot;Slide 10&quot;/&gt;&lt;property id=&quot;20307&quot; value=&quot;410&quot;/&gt;&lt;/object&gt;&lt;object type=&quot;3&quot; unique_id=&quot;11515&quot;&gt;&lt;property id=&quot;20148&quot; value=&quot;5&quot;/&gt;&lt;property id=&quot;20300&quot; value=&quot;Slide 11 - &amp;quot;“Asks” and the experimental games&amp;quot;&quot;/&gt;&lt;property id=&quot;20307&quot; value=&quot;467&quot;/&gt;&lt;/object&gt;&lt;object type=&quot;3&quot; unique_id=&quot;11516&quot;&gt;&lt;property id=&quot;20148&quot; value=&quot;5&quot;/&gt;&lt;property id=&quot;20300&quot; value=&quot;Slide 12 - &amp;quot;Differences among the four games &amp;quot;&quot;/&gt;&lt;property id=&quot;20307&quot; value=&quot;412&quot;/&gt;&lt;/object&gt;&lt;object type=&quot;3&quot; unique_id=&quot;11517&quot;&gt;&lt;property id=&quot;20148&quot; value=&quot;5&quot;/&gt;&lt;property id=&quot;20300&quot; value=&quot;Slide 14 - &amp;quot;Evaluation of the effects of differences in framing&amp;quot;&quot;/&gt;&lt;property id=&quot;20307&quot; value=&quot;413&quot;/&gt;&lt;/object&gt;&lt;object type=&quot;3&quot; unique_id=&quot;11518&quot;&gt;&lt;property id=&quot;20148&quot; value=&quot;5&quot;/&gt;&lt;property id=&quot;20300&quot; value=&quot;Slide 16 - &amp;quot;Experiment design&amp;quot;&quot;/&gt;&lt;property id=&quot;20307&quot; value=&quot;404&quot;/&gt;&lt;/object&gt;&lt;object type=&quot;3&quot; unique_id=&quot;11519&quot;&gt;&lt;property id=&quot;20148&quot; value=&quot;5&quot;/&gt;&lt;property id=&quot;20300&quot; value=&quot;Slide 20 - &amp;quot;Total giving amounts &amp;quot;&quot;/&gt;&lt;property id=&quot;20307&quot; value=&quot;405&quot;/&gt;&lt;/object&gt;&lt;object type=&quot;3&quot; unique_id=&quot;11520&quot;&gt;&lt;property id=&quot;20148&quot; value=&quot;5&quot;/&gt;&lt;property id=&quot;20300&quot; value=&quot;Slide 24 - &amp;quot;Findings&amp;quot;&quot;/&gt;&lt;property id=&quot;20307&quot; value=&quot;464&quot;/&gt;&lt;/object&gt;&lt;object type=&quot;3&quot; unique_id=&quot;11521&quot;&gt;&lt;property id=&quot;20148&quot; value=&quot;5&quot;/&gt;&lt;property id=&quot;20300&quot; value=&quot;Slide 25 - &amp;quot;Prediction 1.  For a given utility function, choices under EDG and EEG will be (nearly) identical &amp;quot;&quot;/&gt;&lt;property id=&quot;20307&quot; value=&quot;468&quot;/&gt;&lt;/object&gt;&lt;object type=&quot;3&quot; unique_id=&quot;11522&quot;&gt;&lt;property id=&quot;20148&quot; value=&quot;5&quot;/&gt;&lt;property id=&quot;20300&quot; value=&quot;Slide 26 - &amp;quot;Prediction 2.  Allocations in AG will be in the same proportion in AG as in EDG and EEG &amp;quot;&quot;/&gt;&lt;property id=&quot;20307&quot; value=&quot;469&quot;/&gt;&lt;/object&gt;&lt;object type=&quot;3&quot; unique_id=&quot;11523&quot;&gt;&lt;property id=&quot;20148&quot; value=&quot;5&quot;/&gt;&lt;property id=&quot;20300&quot; value=&quot;Slide 27 - &amp;quot;Prediction 3.  Participants will keep more (donate less) of their money in PDG than in EDG and EEG &amp;quot;&quot;/&gt;&lt;property id=&quot;20307&quot; value=&quot;470&quot;/&gt;&lt;/object&gt;&lt;object type=&quot;3&quot; unique_id=&quot;11524&quot;&gt;&lt;property id=&quot;20148&quot; value=&quot;5&quot;/&gt;&lt;property id=&quot;20300&quot; value=&quot;Slide 28 - &amp;quot;Prediction 4.  Individuals will give more to deserving recipients as compared to ordinary ones in EDG and EEG than&quot;/&gt;&lt;property id=&quot;20307&quot; value=&quot;471&quot;/&gt;&lt;/object&gt;&lt;object type=&quot;3&quot; unique_id=&quot;11525&quot;&gt;&lt;property id=&quot;20148&quot; value=&quot;5&quot;/&gt;&lt;property id=&quot;20300&quot; value=&quot;Slide 29 - &amp;quot;Conclusions&amp;quot;&quot;/&gt;&lt;property id=&quot;20307&quot; value=&quot;472&quot;/&gt;&lt;/object&gt;&lt;object type=&quot;3&quot; unique_id=&quot;11683&quot;&gt;&lt;property id=&quot;20148&quot; value=&quot;5&quot;/&gt;&lt;property id=&quot;20300&quot; value=&quot;Slide 2 - &amp;quot;Fundraising campaigns have important effects on donations through various channels&amp;quot;&quot;/&gt;&lt;property id=&quot;20307&quot; value=&quot;473&quot;/&gt;&lt;/object&gt;&lt;object type=&quot;3&quot; unique_id=&quot;11686&quot;&gt;&lt;property id=&quot;20148&quot; value=&quot;5&quot;/&gt;&lt;property id=&quot;20300&quot; value=&quot;Slide 30&quot;/&gt;&lt;property id=&quot;20307&quot; value=&quot;475&quot;/&gt;&lt;/object&gt;&lt;object type=&quot;3&quot; unique_id=&quot;11687&quot;&gt;&lt;property id=&quot;20148&quot; value=&quot;5&quot;/&gt;&lt;property id=&quot;20300&quot; value=&quot;Slide 31&quot;/&gt;&lt;property id=&quot;20307&quot; value=&quot;476&quot;/&gt;&lt;/object&gt;&lt;object type=&quot;3&quot; unique_id=&quot;11688&quot;&gt;&lt;property id=&quot;20148&quot; value=&quot;5&quot;/&gt;&lt;property id=&quot;20300&quot; value=&quot;Slide 32&quot;/&gt;&lt;property id=&quot;20307&quot; value=&quot;477&quot;/&gt;&lt;/object&gt;&lt;object type=&quot;3&quot; unique_id=&quot;11689&quot;&gt;&lt;property id=&quot;20148&quot; value=&quot;5&quot;/&gt;&lt;property id=&quot;20300&quot; value=&quot;Slide 33&quot;/&gt;&lt;property id=&quot;20307&quot; value=&quot;478&quot;/&gt;&lt;/object&gt;&lt;object type=&quot;3&quot; unique_id=&quot;11690&quot;&gt;&lt;property id=&quot;20148&quot; value=&quot;5&quot;/&gt;&lt;property id=&quot;20300&quot; value=&quot;Slide 34&quot;/&gt;&lt;property id=&quot;20307&quot; value=&quot;479&quot;/&gt;&lt;/object&gt;&lt;object type=&quot;3&quot; unique_id=&quot;11691&quot;&gt;&lt;property id=&quot;20148&quot; value=&quot;5&quot;/&gt;&lt;property id=&quot;20300&quot; value=&quot;Slide 35&quot;/&gt;&lt;property id=&quot;20307&quot; value=&quot;480&quot;/&gt;&lt;/object&gt;&lt;object type=&quot;3&quot; unique_id=&quot;11692&quot;&gt;&lt;property id=&quot;20148&quot; value=&quot;5&quot;/&gt;&lt;property id=&quot;20300&quot; value=&quot;Slide 36&quot;/&gt;&lt;property id=&quot;20307&quot; value=&quot;481&quot;/&gt;&lt;/object&gt;&lt;object type=&quot;3&quot; unique_id=&quot;11693&quot;&gt;&lt;property id=&quot;20148&quot; value=&quot;5&quot;/&gt;&lt;property id=&quot;20300&quot; value=&quot;Slide 37&quot;/&gt;&lt;property id=&quot;20307&quot; value=&quot;482&quot;/&gt;&lt;/object&gt;&lt;object type=&quot;3&quot; unique_id=&quot;11694&quot;&gt;&lt;property id=&quot;20148&quot; value=&quot;5&quot;/&gt;&lt;property id=&quot;20300&quot; value=&quot;Slide 38&quot;/&gt;&lt;property id=&quot;20307&quot; value=&quot;483&quot;/&gt;&lt;/object&gt;&lt;object type=&quot;3&quot; unique_id=&quot;12036&quot;&gt;&lt;property id=&quot;20148&quot; value=&quot;5&quot;/&gt;&lt;property id=&quot;20300&quot; value=&quot;Slide 8 - &amp;quot;Findings I&amp;quot;&quot;/&gt;&lt;property id=&quot;20307&quot; value=&quot;484&quot;/&gt;&lt;/object&gt;&lt;object type=&quot;3&quot; unique_id=&quot;12037&quot;&gt;&lt;property id=&quot;20148&quot; value=&quot;5&quot;/&gt;&lt;property id=&quot;20300&quot; value=&quot;Slide 9 - &amp;quot;Interpretation&amp;quot;&quot;/&gt;&lt;property id=&quot;20307&quot; value=&quot;486&quot;/&gt;&lt;/object&gt;&lt;object type=&quot;3&quot; unique_id=&quot;12038&quot;&gt;&lt;property id=&quot;20148&quot; value=&quot;5&quot;/&gt;&lt;property id=&quot;20300&quot; value=&quot;Slide 22&quot;/&gt;&lt;property id=&quot;20307&quot; value=&quot;487&quot;/&gt;&lt;/object&gt;&lt;object type=&quot;3&quot; unique_id=&quot;12313&quot;&gt;&lt;property id=&quot;20148&quot; value=&quot;5&quot;/&gt;&lt;property id=&quot;20300&quot; value=&quot;Slide 23 - &amp;quot;Construal level theory&amp;quot;&quot;/&gt;&lt;property id=&quot;20307&quot; value=&quot;488&quot;/&gt;&lt;/object&gt;&lt;/object&gt;&lt;object type=&quot;8&quot; unique_id=&quot;1005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PowerPointTemplate_Academ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0B627EB9ACBE42BFA7B893DD6FD52A" ma:contentTypeVersion="9" ma:contentTypeDescription="Create a new document." ma:contentTypeScope="" ma:versionID="d0ee8a26061c5cb1d9038e9e15a4023f">
  <xsd:schema xmlns:xsd="http://www.w3.org/2001/XMLSchema" xmlns:p="http://schemas.microsoft.com/office/2006/metadata/properties" xmlns:ns1="http://schemas.microsoft.com/sharepoint/v3" xmlns:ns2="fe090bf0-f37d-44ab-ac7f-b6df71b51ac6" targetNamespace="http://schemas.microsoft.com/office/2006/metadata/properties" ma:root="true" ma:fieldsID="0fd81ab506fa57f05876c04a6304bd4a" ns1:_="" ns2:_="">
    <xsd:import namespace="http://schemas.microsoft.com/sharepoint/v3"/>
    <xsd:import namespace="fe090bf0-f37d-44ab-ac7f-b6df71b51ac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escription" minOccurs="0"/>
                <xsd:element ref="ns2:Area" minOccurs="0"/>
                <xsd:element ref="ns2:Category_x003a_" minOccurs="0"/>
                <xsd:element ref="ns2:Highlights" minOccurs="0"/>
                <xsd:element ref="ns2:Highlights_x003f_" minOccurs="0"/>
                <xsd:element ref="ns2:Notes1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fe090bf0-f37d-44ab-ac7f-b6df71b51ac6" elementFormDefault="qualified">
    <xsd:import namespace="http://schemas.microsoft.com/office/2006/documentManagement/types"/>
    <xsd:element name="Description" ma:index="10" nillable="true" ma:displayName="Description" ma:description="Description of use or contents of this item" ma:internalName="Description">
      <xsd:simpleType>
        <xsd:restriction base="dms:Note"/>
      </xsd:simpleType>
    </xsd:element>
    <xsd:element name="Area" ma:index="11" nillable="true" ma:displayName="Area" ma:description="This is used to categorize items in order to display only certain ones on a page, to sort them, etc.  &#10;&#10;Dept will enter their own choices here.  Category is a sub-category of Area." ma:internalName="Area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ter Choice #1"/>
                    <xsd:enumeration value="Enter Choice #2"/>
                    <xsd:enumeration value="Enter Choice #3"/>
                  </xsd:restriction>
                </xsd:simpleType>
              </xsd:element>
            </xsd:sequence>
          </xsd:extension>
        </xsd:complexContent>
      </xsd:complexType>
    </xsd:element>
    <xsd:element name="Category_x003a_" ma:index="12" nillable="true" ma:displayName="Category:" ma:description="This is used to categorize links in order to display only certain ones on a page, to sort them, etc.  &#10;&#10;Dept will add their own Categories.  Category is a sub-category of Area." ma:internalName="Category_x003A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ter Choice #1"/>
                    <xsd:enumeration value="Enter Choice #2"/>
                    <xsd:enumeration value="Enter Choice #3"/>
                  </xsd:restriction>
                </xsd:simpleType>
              </xsd:element>
            </xsd:sequence>
          </xsd:extension>
        </xsd:complexContent>
      </xsd:complexType>
    </xsd:element>
    <xsd:element name="Highlights" ma:index="13" nillable="true" ma:displayName="Highlights" ma:description="Text for use on a publishing page where you want to pull together special items from this list." ma:hidden="true" ma:internalName="Highlights" ma:readOnly="false">
      <xsd:simpleType>
        <xsd:restriction base="dms:Note"/>
      </xsd:simpleType>
    </xsd:element>
    <xsd:element name="Highlights_x003f_" ma:index="14" nillable="true" ma:displayName="Highlights?" ma:description="Indicate if this is a highlight item to be pulled for a publishing page." ma:format="Dropdown" ma:hidden="true" ma:internalName="Highlights_x003F_" ma:readOnly="false">
      <xsd:simpleType>
        <xsd:restriction base="dms:Choice">
          <xsd:enumeration value="Yes"/>
          <xsd:enumeration value="No"/>
        </xsd:restriction>
      </xsd:simpleType>
    </xsd:element>
    <xsd:element name="Notes1" ma:index="15" nillable="true" ma:displayName="Notes" ma:description="Internal information, possibly about when this item must be reviewed, or removed, or other notes relating to internal process." ma:internalName="Notes1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6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escription xmlns="fe090bf0-f37d-44ab-ac7f-b6df71b51ac6" xsi:nil="true"/>
    <Highlights_x003f_ xmlns="fe090bf0-f37d-44ab-ac7f-b6df71b51ac6" xsi:nil="true"/>
    <Area xmlns="fe090bf0-f37d-44ab-ac7f-b6df71b51ac6"/>
    <PublishingExpirationDate xmlns="http://schemas.microsoft.com/sharepoint/v3" xsi:nil="true"/>
    <Notes1 xmlns="fe090bf0-f37d-44ab-ac7f-b6df71b51ac6">Academic Power Point</Notes1>
    <PublishingStartDate xmlns="http://schemas.microsoft.com/sharepoint/v3" xsi:nil="true"/>
    <Highlights xmlns="fe090bf0-f37d-44ab-ac7f-b6df71b51ac6" xsi:nil="true"/>
    <Category_x003a_ xmlns="fe090bf0-f37d-44ab-ac7f-b6df71b51ac6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9CF55F-329D-4A89-9609-1F38D6D195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e090bf0-f37d-44ab-ac7f-b6df71b51ac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7CFF171-1D8B-44BC-8352-DE9B0629B8F4}">
  <ds:schemaRefs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fe090bf0-f37d-44ab-ac7f-b6df71b51ac6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7FC41CD-DCEC-40E9-BE70-BD2CFAF3C5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43017</TotalTime>
  <Words>302</Words>
  <Application>Microsoft Macintosh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Times New Roman</vt:lpstr>
      <vt:lpstr>宋体</vt:lpstr>
      <vt:lpstr>Arial</vt:lpstr>
      <vt:lpstr>PowerPointTemplate_Academic</vt:lpstr>
      <vt:lpstr>Persuasion “Us” vs. “Them”</vt:lpstr>
      <vt:lpstr>My research of relevance to the issue at hand</vt:lpstr>
      <vt:lpstr>Persuasion</vt:lpstr>
      <vt:lpstr>The key to being persuaded</vt:lpstr>
      <vt:lpstr>The scope of inter-group persuasion</vt:lpstr>
      <vt:lpstr>{‘Us’ is better than ‘them’/’other’}</vt:lpstr>
      <vt:lpstr>The salience of identity bases and ‘us’ – ‘them’ differentiation depends on many factors</vt:lpstr>
      <vt:lpstr>  The keys to persuasion: increase trust 1. Decrease ‘us’ &amp; ‘them’ differentiation  2. Nurture inter-group trust</vt:lpstr>
      <vt:lpstr>In conclusion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</dc:title>
  <dc:creator>dbooth</dc:creator>
  <cp:keywords>Academic Power Point Template</cp:keywords>
  <cp:lastModifiedBy>Microsoft Office User</cp:lastModifiedBy>
  <cp:revision>1552</cp:revision>
  <cp:lastPrinted>2016-11-14T17:26:12Z</cp:lastPrinted>
  <dcterms:created xsi:type="dcterms:W3CDTF">2010-02-11T22:37:37Z</dcterms:created>
  <dcterms:modified xsi:type="dcterms:W3CDTF">2017-10-04T21:47:50Z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0x010100980B627EB9ACBE42BFA7B893DD6FD52A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true</vt:bool>
  </property>
  <property fmtid="{D5CDD505-2E9C-101B-9397-08002B2CF9AE}" pid="7" name="xd_ProgID">
    <vt:lpwstr/>
  </property>
</Properties>
</file>